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10440000" cx="7560000"/>
  <p:notesSz cx="6858000" cy="9144000"/>
  <p:embeddedFontLst>
    <p:embeddedFont>
      <p:font typeface="Poppins"/>
      <p:regular r:id="rId20"/>
      <p:bold r:id="rId21"/>
      <p:italic r:id="rId22"/>
      <p:boldItalic r:id="rId23"/>
    </p:embeddedFont>
    <p:embeddedFont>
      <p:font typeface="Poppins SemiBold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-regular.fntdata"/><Relationship Id="rId22" Type="http://schemas.openxmlformats.org/officeDocument/2006/relationships/font" Target="fonts/Poppins-italic.fntdata"/><Relationship Id="rId21" Type="http://schemas.openxmlformats.org/officeDocument/2006/relationships/font" Target="fonts/Poppins-bold.fntdata"/><Relationship Id="rId24" Type="http://schemas.openxmlformats.org/officeDocument/2006/relationships/font" Target="fonts/PoppinsSemiBold-regular.fntdata"/><Relationship Id="rId23" Type="http://schemas.openxmlformats.org/officeDocument/2006/relationships/font" Target="fonts/Poppi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SemiBold-italic.fntdata"/><Relationship Id="rId25" Type="http://schemas.openxmlformats.org/officeDocument/2006/relationships/font" Target="fonts/PoppinsSemiBold-bold.fntdata"/><Relationship Id="rId27" Type="http://schemas.openxmlformats.org/officeDocument/2006/relationships/font" Target="fonts/Poppins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361430061_0_66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36143006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361430061_0_81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36143006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361430061_0_88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236143006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361430061_0_95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236143006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361430061_0_103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361430061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3ddba1d82_0_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3ddba1d8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361430061_0_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36143006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361430061_0_31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36143006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361430061_0_10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36143006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361430061_0_38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361430061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361430061_0_45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236143006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361430061_0_5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36143006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361430061_0_59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236143006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Programa 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Kit Digital</a:t>
            </a: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/>
          </a:p>
        </p:txBody>
      </p:sp>
      <p:sp>
        <p:nvSpPr>
          <p:cNvPr id="55" name="Google Shape;55;p13"/>
          <p:cNvSpPr/>
          <p:nvPr/>
        </p:nvSpPr>
        <p:spPr>
          <a:xfrm>
            <a:off x="4591050" y="1628775"/>
            <a:ext cx="257100" cy="11430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  <a:highlight>
                <a:srgbClr val="FF0103"/>
              </a:highlight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38650" y="3203325"/>
            <a:ext cx="4302300" cy="29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s" sz="2900">
                <a:latin typeface="Poppins"/>
                <a:ea typeface="Poppins"/>
                <a:cs typeface="Poppins"/>
                <a:sym typeface="Poppins"/>
              </a:rPr>
              <a:t>Subvenciones</a:t>
            </a:r>
            <a:r>
              <a:rPr lang="es" sz="2900">
                <a:latin typeface="Poppins"/>
                <a:ea typeface="Poppins"/>
                <a:cs typeface="Poppins"/>
                <a:sym typeface="Poppins"/>
              </a:rPr>
              <a:t> de digitalización de hasta </a:t>
            </a:r>
            <a:r>
              <a:rPr b="1" lang="es" sz="2900">
                <a:latin typeface="Poppins"/>
                <a:ea typeface="Poppins"/>
                <a:cs typeface="Poppins"/>
                <a:sym typeface="Poppins"/>
              </a:rPr>
              <a:t>12.000 euros</a:t>
            </a:r>
            <a:r>
              <a:rPr lang="es" sz="2900">
                <a:latin typeface="Poppins"/>
                <a:ea typeface="Poppins"/>
                <a:cs typeface="Poppins"/>
                <a:sym typeface="Poppins"/>
              </a:rPr>
              <a:t> para autónomos y empresas</a:t>
            </a:r>
            <a:endParaRPr sz="29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245738"/>
            <a:ext cx="7255200" cy="985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Gestión clientes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CRM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29" name="Google Shape;129;p22"/>
          <p:cNvSpPr txBox="1"/>
          <p:nvPr>
            <p:ph idx="1" type="subTitle"/>
          </p:nvPr>
        </p:nvSpPr>
        <p:spPr>
          <a:xfrm>
            <a:off x="882375" y="4229100"/>
            <a:ext cx="5890500" cy="3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DESARROLLO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Seguimiento mensual de la evolución de las métricas y ajustes de parámetros para garantizar la calidad y fiabilidad de los datos.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Evaluación de los datos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de la empresa en tiempo real y de su evolución en el tiempo para determinar hacia dónde se dirige el negocio.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MIGRACIÓN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Implementación de acciones y medidas en función de los datos obtenidos con el objetivo de mejorar los resultados y optimizar el flujo de trabajo.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automatizar procesos, mejorar la experiencia de cliente y fidelizarlo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882375" y="75546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4</a:t>
            </a: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Analítica +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42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Business Intelligence</a:t>
            </a:r>
            <a:endParaRPr sz="4200">
              <a:solidFill>
                <a:srgbClr val="FF0103"/>
              </a:solidFill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38" name="Google Shape;138;p23"/>
          <p:cNvSpPr txBox="1"/>
          <p:nvPr>
            <p:ph idx="1" type="subTitle"/>
          </p:nvPr>
        </p:nvSpPr>
        <p:spPr>
          <a:xfrm>
            <a:off x="882375" y="4238625"/>
            <a:ext cx="5890500" cy="37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CONFIGURACIÓN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Implementación de las herramientas de analítica y definición de las métricas clave.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MONITORIZACIÓN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Seguimiento mensual de la evolución de las métricas y ajustes para garantizar la fiabilidad.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ANÁLISIS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Evaluación de los datos en tiempo real y de su evolución en el tiempo para anticiparse al futuro.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4. TOMA DE DECISIONES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Toma de medidas en función de los datos obtenidos para mejorar los resultados.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analizar los datos de tu negocio y tomar mejores decisiones para la empresa.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882375" y="75546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4</a:t>
            </a: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Herramientas de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Oficina Virtual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146" name="Google Shape;146;p24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47" name="Google Shape;147;p24"/>
          <p:cNvSpPr txBox="1"/>
          <p:nvPr>
            <p:ph idx="1" type="subTitle"/>
          </p:nvPr>
        </p:nvSpPr>
        <p:spPr>
          <a:xfrm>
            <a:off x="882375" y="4219575"/>
            <a:ext cx="5890500" cy="37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DESARROLLO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Creamos las soluciones digitales a medida que necesitas para organizar mejor el trabajo y mejorar la comunicación y la colaboración en tu empresa.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IMPLEMENTACIÓN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Implementamos el nuevo sistema de forma que los trabajadores puedan adaptarse a él fácilmente y empezar a optimizar sus tareas.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MIGRACIÓN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Nos encargamos de importar de manera óptima todos los documentos e información necesaria al nuevo sistema de oficina virtual.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que tus empleados mejoren su eficiencia y se coordinen mejor.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49" name="Google Shape;149;p24"/>
          <p:cNvSpPr txBox="1"/>
          <p:nvPr/>
        </p:nvSpPr>
        <p:spPr>
          <a:xfrm>
            <a:off x="882375" y="75546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12</a:t>
            </a: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Gestión de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Procesos</a:t>
            </a:r>
            <a:endParaRPr sz="5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56" name="Google Shape;156;p25"/>
          <p:cNvSpPr txBox="1"/>
          <p:nvPr>
            <p:ph idx="1" type="subTitle"/>
          </p:nvPr>
        </p:nvSpPr>
        <p:spPr>
          <a:xfrm>
            <a:off x="882375" y="4200525"/>
            <a:ext cx="5890500" cy="37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DISEÑO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Diseñamos las herramientas y flujos de automatización para que puedas ahorrar tiempo y costes, optimizar tus recursos y aumentar la calidad. </a:t>
            </a:r>
            <a:endParaRPr sz="1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IMPLANTACIÓN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Implementamos los nuevos procesos y sus herramientas de forma que la organización pueda adaptarse rápidamente a los nuevos flujos.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SUPERVISIÓN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Nos encargamos de analizar los resultados tras la implantación con el objetivo de acompañar a la empresa en la transición digital y perfeccionar las mejoras.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7" name="Google Shape;157;p25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agilizar y automatizar procesos y ahorrar tiempo y costes para la empresa.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58" name="Google Shape;158;p25"/>
          <p:cNvSpPr txBox="1"/>
          <p:nvPr/>
        </p:nvSpPr>
        <p:spPr>
          <a:xfrm>
            <a:off x="882375" y="75546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6</a:t>
            </a: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Facturación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Electrónica</a:t>
            </a:r>
            <a:endParaRPr sz="5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64" name="Google Shape;164;p26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65" name="Google Shape;165;p26"/>
          <p:cNvSpPr txBox="1"/>
          <p:nvPr>
            <p:ph idx="1" type="subTitle"/>
          </p:nvPr>
        </p:nvSpPr>
        <p:spPr>
          <a:xfrm>
            <a:off x="882375" y="4191000"/>
            <a:ext cx="5890500" cy="37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DISEÑO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Diseñamos de forma personalizada el programa de facturación que necesitas incorporar para agilizar la gestión de facturas, los impuestos y la contabilidad.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IMPLANTACIÓN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Implementamos el programa en tu empresa asegurando que los usuarios puedan sacarle el máximo partido a la innovación.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SUPERVISIÓN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Nos encargamos de analizar los resultados tras la implantación para acompañar a la empresa en la digitalización de la facturación y proponer mejoras.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6" name="Google Shape;166;p26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mejorar la gestión administrativa y tener un control total de la contabilidad.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67" name="Google Shape;167;p26"/>
          <p:cNvSpPr txBox="1"/>
          <p:nvPr/>
        </p:nvSpPr>
        <p:spPr>
          <a:xfrm>
            <a:off x="882375" y="75546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</a:t>
            </a: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838650" y="4049625"/>
            <a:ext cx="5853300" cy="38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Estamos acreditados como expertos en tecnología y digitalización. Somos </a:t>
            </a:r>
            <a:r>
              <a:rPr b="1" lang="e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proveedores oficiales del Kit Digital</a:t>
            </a:r>
            <a:r>
              <a:rPr lang="e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  <a:endParaRPr sz="24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Poppins"/>
                <a:ea typeface="Poppins"/>
                <a:cs typeface="Poppins"/>
                <a:sym typeface="Poppins"/>
              </a:rPr>
              <a:t>Consigue hasta </a:t>
            </a:r>
            <a:r>
              <a:rPr b="1" lang="es" sz="2400">
                <a:latin typeface="Poppins"/>
                <a:ea typeface="Poppins"/>
                <a:cs typeface="Poppins"/>
                <a:sym typeface="Poppins"/>
              </a:rPr>
              <a:t>12.000 euros</a:t>
            </a:r>
            <a:r>
              <a:rPr lang="es" sz="2400">
                <a:latin typeface="Poppins"/>
                <a:ea typeface="Poppins"/>
                <a:cs typeface="Poppins"/>
                <a:sym typeface="Poppins"/>
              </a:rPr>
              <a:t> para transformar tu negocio y avanzar hacia la digitalización. </a:t>
            </a:r>
            <a:endParaRPr sz="24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Poppins"/>
                <a:ea typeface="Poppins"/>
                <a:cs typeface="Poppins"/>
                <a:sym typeface="Poppins"/>
              </a:rPr>
              <a:t>Te asesoramos en todo el proceso.</a:t>
            </a:r>
            <a:endParaRPr sz="24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t/>
            </a:r>
            <a:endParaRPr b="1" sz="25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245738"/>
            <a:ext cx="7255200" cy="98549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103"/>
              </a:solidFill>
            </a:endParaRPr>
          </a:p>
        </p:txBody>
      </p:sp>
      <p:sp>
        <p:nvSpPr>
          <p:cNvPr id="65" name="Google Shape;65;p14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00000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Somos Agente</a:t>
            </a:r>
            <a:endParaRPr sz="4480">
              <a:solidFill>
                <a:srgbClr val="000000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Digitalizador Oficial</a:t>
            </a:r>
            <a:endParaRPr sz="448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del Kit Digital</a:t>
            </a:r>
            <a:endParaRPr sz="448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Qué es el</a:t>
            </a: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Kit Digital 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882375" y="3684525"/>
            <a:ext cx="5890500" cy="49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El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Kit Digital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es un programa público financiado por los fondos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Next Generation de la Unión Europea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Las pymes pueden solicitar estas ayudas y obtener hasta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12.000€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para invertir en el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desarrollo digital del negocio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en la mejora de sus procesos.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Esto incluye una amplia variedad de acciones, como la la creación y optimización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páginas web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desarrollo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tiendas online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gestión y optimización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redes sociales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implementación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oficinas virtuales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o implantación de sistemas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clientes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Es tu oportunidad.</a:t>
            </a:r>
            <a:endParaRPr b="1"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Digitaliza tu empresa y lleva </a:t>
            </a:r>
            <a:endParaRPr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tu negocio a la excelencia.</a:t>
            </a:r>
            <a:endParaRPr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Beneficios del</a:t>
            </a: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Kit Digital 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78" name="Google Shape;78;p16"/>
          <p:cNvSpPr txBox="1"/>
          <p:nvPr>
            <p:ph idx="1" type="subTitle"/>
          </p:nvPr>
        </p:nvSpPr>
        <p:spPr>
          <a:xfrm>
            <a:off x="882375" y="3408300"/>
            <a:ext cx="5890500" cy="49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Gracias a la implantación de soluciones digitales a coste cero, tu pequeña o mediana empresa logrará: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-Tener mayor visibilidad online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-Acceder a nuevos mercados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-Conseguir más clientes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-Aumentar la rentabilidad del negocio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-Automatizar procesos y tareas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-Incrementar la productividad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-Mejorar la experiencia de cliente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-Mejorar la imagen de la marca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-Fidelizar a los clientes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-Tomar decisiones basadas en datos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Quién puede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beneficiarse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85" name="Google Shape;85;p17"/>
          <p:cNvSpPr txBox="1"/>
          <p:nvPr>
            <p:ph idx="1" type="subTitle"/>
          </p:nvPr>
        </p:nvSpPr>
        <p:spPr>
          <a:xfrm>
            <a:off x="882375" y="3189225"/>
            <a:ext cx="5890500" cy="59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Pueden ser beneficiarios del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bono digital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todos los autónomos o empresas con menos de 50 empleados.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En función del número de empleados, varía la cantidad máxima que se puede percibir en concepto de subvención: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 u="sng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Segmento 1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Empresas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 10 a 49 empleados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Podrán optar a un bono digital de hasta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12.000€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Es el segmento que se está tramitando actualmente.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 u="sng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Segmento 2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Microempresas y autónomos que tengan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entre 3 y 9 empleados.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Podrán optar a un bono digital de hasta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6.000€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La convocatoria para este segmento se abre en breve.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 u="sng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Segmento 3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Autónomos o empresas que tengan solamente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 o 2 empleados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a su cargo. Su bono de digitalización podrá ser de máximo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2.000€.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El plazo de presentación se abrirá próximamente.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7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ctrTitle"/>
          </p:nvPr>
        </p:nvSpPr>
        <p:spPr>
          <a:xfrm>
            <a:off x="834250" y="5002650"/>
            <a:ext cx="7044600" cy="85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3500">
                <a:latin typeface="Poppins SemiBold"/>
                <a:ea typeface="Poppins SemiBold"/>
                <a:cs typeface="Poppins SemiBold"/>
                <a:sym typeface="Poppins SemiBold"/>
              </a:rPr>
              <a:t>Soluciones </a:t>
            </a:r>
            <a:r>
              <a:rPr lang="es" sz="3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Digitales</a:t>
            </a:r>
            <a:endParaRPr sz="3500">
              <a:solidFill>
                <a:srgbClr val="FF0103"/>
              </a:solidFill>
            </a:endParaRPr>
          </a:p>
        </p:txBody>
      </p:sp>
      <p:sp>
        <p:nvSpPr>
          <p:cNvPr id="92" name="Google Shape;92;p18"/>
          <p:cNvSpPr txBox="1"/>
          <p:nvPr>
            <p:ph idx="1" type="subTitle"/>
          </p:nvPr>
        </p:nvSpPr>
        <p:spPr>
          <a:xfrm>
            <a:off x="882375" y="5570100"/>
            <a:ext cx="5890500" cy="37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Creación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páginas web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optimizadas para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SEO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Desarrollo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ecommerce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tiendas online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Redes Sociales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Implantación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CRM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para la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clientes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Herramientas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analítica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business intelligence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Creación y gestión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oficinas virtuales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procesos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automatización de tareas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Herramientas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facturación electrónica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94" name="Google Shape;94;p18"/>
          <p:cNvSpPr txBox="1"/>
          <p:nvPr>
            <p:ph type="ctrTitle"/>
          </p:nvPr>
        </p:nvSpPr>
        <p:spPr>
          <a:xfrm>
            <a:off x="834250" y="1480300"/>
            <a:ext cx="7044600" cy="15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Cómo usar 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el Bono Digital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882525" y="3257550"/>
            <a:ext cx="58905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Te 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guiamos en todo el proceso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para que consigas el bono digital. De esta manera podrás beneficiarte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totalmente gratis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de nuestras soluciones y servicios digitales: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Diseño Web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-546100" lvl="0" marL="45720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FF0103"/>
              </a:buClr>
              <a:buSzPts val="5000"/>
              <a:buChar char="+"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SEO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101" name="Google Shape;101;p19"/>
          <p:cNvSpPr txBox="1"/>
          <p:nvPr>
            <p:ph idx="1" type="subTitle"/>
          </p:nvPr>
        </p:nvSpPr>
        <p:spPr>
          <a:xfrm>
            <a:off x="882375" y="4171950"/>
            <a:ext cx="5890500" cy="381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USABILIDAD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Tus usuarios tendrán la mejor experiencia de navegación.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Diseñamos tu web para que sea fácil de navegar, intuitiva, adaptable y rápida. 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MARCA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Tu marca tendrá una identidad y será fácilmente reconocible en tu web.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Todos los elementos gráficos contribuirán a darle personalidad a tu web. 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POSICIONAMIENTO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 web aparecerá en los primeros resultados de Google cuando los usuarios busquen aquello que ofreces.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Obtendrás mayor visibilidad.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2" name="Google Shape;102;p19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aumentar tu visibilidad online y aparecer el primero en Google.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882375" y="75546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2.000€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Tienda Online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-546100" lvl="0" marL="45720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5000"/>
              <a:buChar char="+"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SEO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11" name="Google Shape;111;p20"/>
          <p:cNvSpPr txBox="1"/>
          <p:nvPr>
            <p:ph idx="1" type="subTitle"/>
          </p:nvPr>
        </p:nvSpPr>
        <p:spPr>
          <a:xfrm>
            <a:off x="882375" y="4181475"/>
            <a:ext cx="5890500" cy="38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EXPERIENCIA DE USUARIO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Diseñamos tu tienda online para que el usuario tenga una experiencia de compra única y pueda adquirir tus productos de forma sencilla.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MARCA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 marca tendrá una identidad y será fácilmente reconocible en tu tienda online. Todos los elementos gráficos contribuirán a darle personalidad a tu ecommerce.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POSICIONAMIENTO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Tu web aparecerá en los primeros resultados de Google cuando los usuarios busquen tus productos y/o servicios. Venderás más.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aumentar la visibilidad de tus productos o servicios y vender más.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882375" y="77832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2.000€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ctrTitle"/>
          </p:nvPr>
        </p:nvSpPr>
        <p:spPr>
          <a:xfrm>
            <a:off x="834250" y="1480300"/>
            <a:ext cx="7044600" cy="15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Gestión de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Redes Sociales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119" name="Google Shape;119;p21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FF010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20" name="Google Shape;120;p21"/>
          <p:cNvSpPr txBox="1"/>
          <p:nvPr>
            <p:ph idx="1" type="subTitle"/>
          </p:nvPr>
        </p:nvSpPr>
        <p:spPr>
          <a:xfrm>
            <a:off x="882375" y="4236975"/>
            <a:ext cx="5890500" cy="47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OPTIMIZACIÓN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Creamos, configuramos, y optimizamos todos los elementos de tus redes sociales para que sean atractivas y estén bien posicionadas.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CONTENIDOS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Realizamos la planificación mensual de los contenidos, la creación de los mismos y su publicación en función de las necesidades del negocio.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INTERACCIÓN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Llevamos a cabo estrategias para incrementar la interacción y nos encargamos de gestionar tanto los comentarios como los mensajes directos.</a:t>
            </a:r>
            <a:endParaRPr b="1" sz="1500" u="sng">
              <a:solidFill>
                <a:schemeClr val="dk1"/>
              </a:solidFill>
              <a:highlight>
                <a:srgbClr val="FFFF00"/>
              </a:highlight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expandir tu marca, aumentar tus seguidores y conseguir más ventas.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22" name="Google Shape;122;p21"/>
          <p:cNvSpPr txBox="1"/>
          <p:nvPr/>
        </p:nvSpPr>
        <p:spPr>
          <a:xfrm>
            <a:off x="882375" y="7554600"/>
            <a:ext cx="7096200" cy="20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2.500€</a:t>
            </a:r>
            <a:endParaRPr sz="6000">
              <a:solidFill>
                <a:srgbClr val="FF010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