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10440000" cx="7560000"/>
  <p:notesSz cx="6858000" cy="9144000"/>
  <p:embeddedFontLst>
    <p:embeddedFont>
      <p:font typeface="Poppins"/>
      <p:regular r:id="rId21"/>
      <p:bold r:id="rId22"/>
      <p:italic r:id="rId23"/>
      <p:boldItalic r:id="rId24"/>
    </p:embeddedFont>
    <p:embeddedFont>
      <p:font typeface="Poppins Medium"/>
      <p:regular r:id="rId25"/>
      <p:bold r:id="rId26"/>
      <p:italic r:id="rId27"/>
      <p:boldItalic r:id="rId28"/>
    </p:embeddedFont>
    <p:embeddedFont>
      <p:font typeface="Poppins SemiBold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8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8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Poppins-bold.fntdata"/><Relationship Id="rId21" Type="http://schemas.openxmlformats.org/officeDocument/2006/relationships/font" Target="fonts/Poppins-regular.fntdata"/><Relationship Id="rId24" Type="http://schemas.openxmlformats.org/officeDocument/2006/relationships/font" Target="fonts/Poppins-boldItalic.fntdata"/><Relationship Id="rId23" Type="http://schemas.openxmlformats.org/officeDocument/2006/relationships/font" Target="fonts/Poppi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oppinsMedium-bold.fntdata"/><Relationship Id="rId25" Type="http://schemas.openxmlformats.org/officeDocument/2006/relationships/font" Target="fonts/PoppinsMedium-regular.fntdata"/><Relationship Id="rId28" Type="http://schemas.openxmlformats.org/officeDocument/2006/relationships/font" Target="fonts/PoppinsMedium-boldItalic.fntdata"/><Relationship Id="rId27" Type="http://schemas.openxmlformats.org/officeDocument/2006/relationships/font" Target="fonts/Poppins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PoppinsSemiBold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PoppinsSemiBold-italic.fntdata"/><Relationship Id="rId30" Type="http://schemas.openxmlformats.org/officeDocument/2006/relationships/font" Target="fonts/PoppinsSemiBold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font" Target="fonts/PoppinsSemiBold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2361430061_0_59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2361430061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2361430061_0_66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2361430061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2361430061_0_81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2361430061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2361430061_0_88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2361430061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2361430061_0_95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12361430061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2361430061_0_103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12361430061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244b64a193_0_53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244b64a193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23e3695c34_0_0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23e3695c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2361430061_0_2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2361430061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2361430061_0_31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2361430061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2361430061_0_10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236143006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2361430061_0_38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2361430061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2361430061_0_45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2361430061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2361430061_0_52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2361430061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11298"/>
            <a:ext cx="7044600" cy="416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752555"/>
            <a:ext cx="7044600" cy="16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365680"/>
            <a:ext cx="7044600" cy="170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39232"/>
            <a:ext cx="33069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39232"/>
            <a:ext cx="3306900" cy="69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27727"/>
            <a:ext cx="2321700" cy="153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03032"/>
            <a:ext cx="3344400" cy="3008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469689"/>
            <a:ext cx="3172200" cy="750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586994"/>
            <a:ext cx="4959600" cy="122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834250" y="12517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6EC1E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Programa</a:t>
            </a: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 </a:t>
            </a:r>
            <a:endParaRPr sz="5000"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5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Kit Digital</a:t>
            </a: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 </a:t>
            </a:r>
            <a:endParaRPr sz="5000"/>
          </a:p>
        </p:txBody>
      </p:sp>
      <p:sp>
        <p:nvSpPr>
          <p:cNvPr id="55" name="Google Shape;55;p13"/>
          <p:cNvSpPr/>
          <p:nvPr/>
        </p:nvSpPr>
        <p:spPr>
          <a:xfrm>
            <a:off x="4591050" y="1400175"/>
            <a:ext cx="257100" cy="1143000"/>
          </a:xfrm>
          <a:prstGeom prst="rect">
            <a:avLst/>
          </a:prstGeom>
          <a:solidFill>
            <a:srgbClr val="1538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  <a:highlight>
                <a:srgbClr val="FF0103"/>
              </a:highlight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525" y="8274100"/>
            <a:ext cx="3503275" cy="6132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>
            <p:ph type="ctrTitle"/>
          </p:nvPr>
        </p:nvSpPr>
        <p:spPr>
          <a:xfrm>
            <a:off x="838650" y="3203325"/>
            <a:ext cx="4302300" cy="294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29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Subvenciones</a:t>
            </a:r>
            <a:r>
              <a:rPr lang="es" sz="29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de digitalización de hasta </a:t>
            </a:r>
            <a:r>
              <a:rPr b="1" lang="es" sz="29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12.000 euros</a:t>
            </a:r>
            <a:r>
              <a:rPr lang="es" sz="29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para autónomos y empresas</a:t>
            </a:r>
            <a:endParaRPr sz="290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9245738"/>
            <a:ext cx="7255200" cy="9854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type="ctrTitle"/>
          </p:nvPr>
        </p:nvSpPr>
        <p:spPr>
          <a:xfrm>
            <a:off x="834250" y="1480300"/>
            <a:ext cx="7044600" cy="152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6EC1E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Gestión de</a:t>
            </a:r>
            <a:endParaRPr sz="5000">
              <a:solidFill>
                <a:srgbClr val="6EC1E4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Redes Sociales</a:t>
            </a:r>
            <a:endParaRPr sz="5000">
              <a:solidFill>
                <a:srgbClr val="153856"/>
              </a:solidFill>
            </a:endParaRPr>
          </a:p>
        </p:txBody>
      </p:sp>
      <p:sp>
        <p:nvSpPr>
          <p:cNvPr id="148" name="Google Shape;148;p22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1538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sp>
        <p:nvSpPr>
          <p:cNvPr id="149" name="Google Shape;149;p22"/>
          <p:cNvSpPr txBox="1"/>
          <p:nvPr>
            <p:ph idx="1" type="subTitle"/>
          </p:nvPr>
        </p:nvSpPr>
        <p:spPr>
          <a:xfrm>
            <a:off x="882375" y="4389375"/>
            <a:ext cx="5890500" cy="477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1. OPTIMIZACIÓN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Creamos, configuramos, y optimizamos todos los elementos de tus redes sociales para que sean atractivas y estén bien posicionadas.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2. CONTENIDOS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Realizamos la planificación mensual de los contenidos, la creación de los mismos y su publicación en función de las necesidades del negocio.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3. INTERACCIÓN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Llevamos a cabo estrategias para incrementar la interacción y nos encargamos de gestionar tanto los comentarios como los mensajes directos.</a:t>
            </a:r>
            <a:endParaRPr b="1" sz="1500" u="sng">
              <a:solidFill>
                <a:schemeClr val="dk1"/>
              </a:solidFill>
              <a:highlight>
                <a:srgbClr val="FFFF00"/>
              </a:highlight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0" name="Google Shape;150;p22"/>
          <p:cNvSpPr txBox="1"/>
          <p:nvPr/>
        </p:nvSpPr>
        <p:spPr>
          <a:xfrm>
            <a:off x="882375" y="3105175"/>
            <a:ext cx="5890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Para expandir tu marca, aumentar tus seguidores y conseguir más ventas.</a:t>
            </a:r>
            <a:endParaRPr sz="20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pic>
        <p:nvPicPr>
          <p:cNvPr id="151" name="Google Shape;15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9575" y="9481550"/>
            <a:ext cx="2527701" cy="442475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2"/>
          <p:cNvSpPr txBox="1"/>
          <p:nvPr/>
        </p:nvSpPr>
        <p:spPr>
          <a:xfrm>
            <a:off x="1160800" y="9491688"/>
            <a:ext cx="30000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highlight>
                  <a:srgbClr val="FFFFFF"/>
                </a:highlight>
                <a:latin typeface="Poppins Medium"/>
                <a:ea typeface="Poppins Medium"/>
                <a:cs typeface="Poppins Medium"/>
                <a:sym typeface="Poppins Medium"/>
              </a:rPr>
              <a:t>960 25 25 05</a:t>
            </a:r>
            <a:endParaRPr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info@pymondo.es</a:t>
            </a:r>
            <a:endParaRPr sz="130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153" name="Google Shape;153;p22"/>
          <p:cNvCxnSpPr/>
          <p:nvPr/>
        </p:nvCxnSpPr>
        <p:spPr>
          <a:xfrm rot="10800000">
            <a:off x="962025" y="9564900"/>
            <a:ext cx="0" cy="468600"/>
          </a:xfrm>
          <a:prstGeom prst="straightConnector1">
            <a:avLst/>
          </a:prstGeom>
          <a:noFill/>
          <a:ln cap="flat" cmpd="sng" w="19050">
            <a:solidFill>
              <a:srgbClr val="15385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4" name="Google Shape;154;p22"/>
          <p:cNvSpPr txBox="1"/>
          <p:nvPr>
            <p:ph type="ctrTitle"/>
          </p:nvPr>
        </p:nvSpPr>
        <p:spPr>
          <a:xfrm>
            <a:off x="882375" y="7554600"/>
            <a:ext cx="70962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25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Ayudas de hasta </a:t>
            </a:r>
            <a:endParaRPr sz="250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2.500€</a:t>
            </a:r>
            <a:endParaRPr sz="600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3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6EC1E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Gestión clientes</a:t>
            </a:r>
            <a:endParaRPr sz="5000">
              <a:solidFill>
                <a:srgbClr val="6EC1E4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CRM</a:t>
            </a:r>
            <a:endParaRPr sz="5000">
              <a:solidFill>
                <a:srgbClr val="153856"/>
              </a:solidFill>
            </a:endParaRPr>
          </a:p>
        </p:txBody>
      </p:sp>
      <p:sp>
        <p:nvSpPr>
          <p:cNvPr id="160" name="Google Shape;160;p23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1538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sp>
        <p:nvSpPr>
          <p:cNvPr id="161" name="Google Shape;161;p23"/>
          <p:cNvSpPr txBox="1"/>
          <p:nvPr>
            <p:ph idx="1" type="subTitle"/>
          </p:nvPr>
        </p:nvSpPr>
        <p:spPr>
          <a:xfrm>
            <a:off x="882375" y="4152900"/>
            <a:ext cx="5890500" cy="375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DESARROLLO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Seguimiento mensual de la evolución de las métricas y ajustes de parámetros para garantizar la calidad y fiabilidad de los datos.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IMPLEMENTACIÓN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Evaluación de los datos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de la empresa en tiempo real y de su evolución en el tiempo para determinar hacia dónde se dirige el negocio.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3. MIGRACIÓN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Implementación de acciones y medidas en función de los datos obtenidos con el objetivo de mejorar los resultados y optimizar el flujo de trabajo.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62" name="Google Shape;162;p23"/>
          <p:cNvSpPr txBox="1"/>
          <p:nvPr/>
        </p:nvSpPr>
        <p:spPr>
          <a:xfrm>
            <a:off x="882375" y="3105175"/>
            <a:ext cx="5890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Para automatizar procesos, mejorar la experiencia de cliente y fidelizarlo</a:t>
            </a:r>
            <a:endParaRPr sz="20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pic>
        <p:nvPicPr>
          <p:cNvPr id="163" name="Google Shape;16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9575" y="9481550"/>
            <a:ext cx="2527701" cy="442475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3"/>
          <p:cNvSpPr txBox="1"/>
          <p:nvPr/>
        </p:nvSpPr>
        <p:spPr>
          <a:xfrm>
            <a:off x="1160800" y="9491688"/>
            <a:ext cx="30000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highlight>
                  <a:srgbClr val="FFFFFF"/>
                </a:highlight>
                <a:latin typeface="Poppins Medium"/>
                <a:ea typeface="Poppins Medium"/>
                <a:cs typeface="Poppins Medium"/>
                <a:sym typeface="Poppins Medium"/>
              </a:rPr>
              <a:t>960 25 25 05</a:t>
            </a:r>
            <a:endParaRPr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info@pymondo.es</a:t>
            </a:r>
            <a:endParaRPr sz="130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165" name="Google Shape;165;p23"/>
          <p:cNvCxnSpPr/>
          <p:nvPr/>
        </p:nvCxnSpPr>
        <p:spPr>
          <a:xfrm rot="10800000">
            <a:off x="962025" y="9564900"/>
            <a:ext cx="0" cy="468600"/>
          </a:xfrm>
          <a:prstGeom prst="straightConnector1">
            <a:avLst/>
          </a:prstGeom>
          <a:noFill/>
          <a:ln cap="flat" cmpd="sng" w="19050">
            <a:solidFill>
              <a:srgbClr val="15385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6" name="Google Shape;166;p23"/>
          <p:cNvSpPr txBox="1"/>
          <p:nvPr>
            <p:ph type="ctrTitle"/>
          </p:nvPr>
        </p:nvSpPr>
        <p:spPr>
          <a:xfrm>
            <a:off x="882375" y="7554600"/>
            <a:ext cx="70962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25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Ayudas de hasta </a:t>
            </a:r>
            <a:endParaRPr sz="250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4</a:t>
            </a:r>
            <a:r>
              <a:rPr lang="es" sz="6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.000€</a:t>
            </a:r>
            <a:endParaRPr sz="600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6EC1E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Analítica +</a:t>
            </a:r>
            <a:endParaRPr sz="5000">
              <a:solidFill>
                <a:srgbClr val="6EC1E4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42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Business Intelligence</a:t>
            </a:r>
            <a:endParaRPr sz="4200">
              <a:solidFill>
                <a:srgbClr val="153856"/>
              </a:solidFill>
            </a:endParaRPr>
          </a:p>
        </p:txBody>
      </p:sp>
      <p:sp>
        <p:nvSpPr>
          <p:cNvPr id="172" name="Google Shape;172;p24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1538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sp>
        <p:nvSpPr>
          <p:cNvPr id="173" name="Google Shape;173;p24"/>
          <p:cNvSpPr txBox="1"/>
          <p:nvPr>
            <p:ph idx="1" type="subTitle"/>
          </p:nvPr>
        </p:nvSpPr>
        <p:spPr>
          <a:xfrm>
            <a:off x="882375" y="4162425"/>
            <a:ext cx="5890500" cy="37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1. CONFIGURACIÓN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Implementación de las herramientas de analítica y definición de las métricas clave.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2. MONITORIZACIÓN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Seguimiento mensual de la evolución de las métricas y ajustes para garantizar la fiabilidad.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3. ANÁLISIS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Evaluación de los datos en tiempo real y de su evolución en el tiempo para anticiparse al futuro.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4. TOMA DE DECISIONES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Toma de medidas en función de los datos obtenidos para mejorar los resultados.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4" name="Google Shape;174;p24"/>
          <p:cNvSpPr txBox="1"/>
          <p:nvPr/>
        </p:nvSpPr>
        <p:spPr>
          <a:xfrm>
            <a:off x="882375" y="3105175"/>
            <a:ext cx="5890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Para analizar los datos de tu negocio y tomar mejores decisiones para la empresa.</a:t>
            </a:r>
            <a:endParaRPr sz="20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pic>
        <p:nvPicPr>
          <p:cNvPr id="175" name="Google Shape;17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9575" y="9481550"/>
            <a:ext cx="2527701" cy="442475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24"/>
          <p:cNvSpPr txBox="1"/>
          <p:nvPr/>
        </p:nvSpPr>
        <p:spPr>
          <a:xfrm>
            <a:off x="1160800" y="9491688"/>
            <a:ext cx="30000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highlight>
                  <a:srgbClr val="FFFFFF"/>
                </a:highlight>
                <a:latin typeface="Poppins Medium"/>
                <a:ea typeface="Poppins Medium"/>
                <a:cs typeface="Poppins Medium"/>
                <a:sym typeface="Poppins Medium"/>
              </a:rPr>
              <a:t>960 25 25 05</a:t>
            </a:r>
            <a:endParaRPr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info@pymondo.es</a:t>
            </a:r>
            <a:endParaRPr sz="130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177" name="Google Shape;177;p24"/>
          <p:cNvCxnSpPr/>
          <p:nvPr/>
        </p:nvCxnSpPr>
        <p:spPr>
          <a:xfrm rot="10800000">
            <a:off x="962025" y="9564900"/>
            <a:ext cx="0" cy="468600"/>
          </a:xfrm>
          <a:prstGeom prst="straightConnector1">
            <a:avLst/>
          </a:prstGeom>
          <a:noFill/>
          <a:ln cap="flat" cmpd="sng" w="19050">
            <a:solidFill>
              <a:srgbClr val="15385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8" name="Google Shape;178;p24"/>
          <p:cNvSpPr txBox="1"/>
          <p:nvPr>
            <p:ph type="ctrTitle"/>
          </p:nvPr>
        </p:nvSpPr>
        <p:spPr>
          <a:xfrm>
            <a:off x="882375" y="7554600"/>
            <a:ext cx="70962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25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Ayudas de hasta </a:t>
            </a:r>
            <a:endParaRPr sz="250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4</a:t>
            </a:r>
            <a:r>
              <a:rPr lang="es" sz="6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.000€</a:t>
            </a:r>
            <a:endParaRPr sz="600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5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6EC1E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Herramientas de</a:t>
            </a:r>
            <a:endParaRPr sz="5000">
              <a:solidFill>
                <a:srgbClr val="6EC1E4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Oficina Virtual</a:t>
            </a:r>
            <a:endParaRPr sz="5000">
              <a:solidFill>
                <a:srgbClr val="153856"/>
              </a:solidFill>
            </a:endParaRPr>
          </a:p>
        </p:txBody>
      </p:sp>
      <p:sp>
        <p:nvSpPr>
          <p:cNvPr id="184" name="Google Shape;184;p25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1538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sp>
        <p:nvSpPr>
          <p:cNvPr id="185" name="Google Shape;185;p25"/>
          <p:cNvSpPr txBox="1"/>
          <p:nvPr>
            <p:ph idx="1" type="subTitle"/>
          </p:nvPr>
        </p:nvSpPr>
        <p:spPr>
          <a:xfrm>
            <a:off x="882375" y="4143375"/>
            <a:ext cx="5890500" cy="376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1. DESARROLLO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Creamos las soluciones digitales a medida que necesitas para organizar mejor el trabajo y mejorar la comunicación y la colaboración en tu empresa.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2. IMPLEMENTACIÓN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Implementamos el nuevo sistema de forma que los trabajadores puedan adaptarse a él fácilmente y empezar a optimizar sus tareas.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3. MIGRACIÓN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Nos encargamos de importar de manera óptima todos los documentos e información necesaria al nuevo sistema de oficina virtual.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6" name="Google Shape;186;p25"/>
          <p:cNvSpPr txBox="1"/>
          <p:nvPr/>
        </p:nvSpPr>
        <p:spPr>
          <a:xfrm>
            <a:off x="882375" y="3105175"/>
            <a:ext cx="5890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Para que tus empleados mejoren su eficiencia y se coordinen mejor.</a:t>
            </a:r>
            <a:endParaRPr sz="20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pic>
        <p:nvPicPr>
          <p:cNvPr id="187" name="Google Shape;18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9575" y="9481550"/>
            <a:ext cx="2527701" cy="442475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25"/>
          <p:cNvSpPr txBox="1"/>
          <p:nvPr/>
        </p:nvSpPr>
        <p:spPr>
          <a:xfrm>
            <a:off x="1160800" y="9491688"/>
            <a:ext cx="30000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highlight>
                  <a:srgbClr val="FFFFFF"/>
                </a:highlight>
                <a:latin typeface="Poppins Medium"/>
                <a:ea typeface="Poppins Medium"/>
                <a:cs typeface="Poppins Medium"/>
                <a:sym typeface="Poppins Medium"/>
              </a:rPr>
              <a:t>960 25 25 05</a:t>
            </a:r>
            <a:endParaRPr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info@pymondo.es</a:t>
            </a:r>
            <a:endParaRPr sz="130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189" name="Google Shape;189;p25"/>
          <p:cNvCxnSpPr/>
          <p:nvPr/>
        </p:nvCxnSpPr>
        <p:spPr>
          <a:xfrm rot="10800000">
            <a:off x="962025" y="9564900"/>
            <a:ext cx="0" cy="468600"/>
          </a:xfrm>
          <a:prstGeom prst="straightConnector1">
            <a:avLst/>
          </a:prstGeom>
          <a:noFill/>
          <a:ln cap="flat" cmpd="sng" w="19050">
            <a:solidFill>
              <a:srgbClr val="15385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0" name="Google Shape;190;p25"/>
          <p:cNvSpPr txBox="1"/>
          <p:nvPr>
            <p:ph type="ctrTitle"/>
          </p:nvPr>
        </p:nvSpPr>
        <p:spPr>
          <a:xfrm>
            <a:off x="882375" y="7554600"/>
            <a:ext cx="70962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25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Ayudas de hasta </a:t>
            </a:r>
            <a:endParaRPr sz="250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12</a:t>
            </a:r>
            <a:r>
              <a:rPr lang="es" sz="6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.000€</a:t>
            </a:r>
            <a:endParaRPr sz="600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6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6EC1E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Gestión de</a:t>
            </a:r>
            <a:endParaRPr sz="5000">
              <a:solidFill>
                <a:srgbClr val="6EC1E4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Procesos</a:t>
            </a:r>
            <a:endParaRPr sz="500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196" name="Google Shape;196;p26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1538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sp>
        <p:nvSpPr>
          <p:cNvPr id="197" name="Google Shape;197;p26"/>
          <p:cNvSpPr txBox="1"/>
          <p:nvPr>
            <p:ph idx="1" type="subTitle"/>
          </p:nvPr>
        </p:nvSpPr>
        <p:spPr>
          <a:xfrm>
            <a:off x="882375" y="4124325"/>
            <a:ext cx="5890500" cy="370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1. DISEÑO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Diseñamos las herramientas y flujos de automatización para que puedas ahorrar tiempo y costes, optimizar tus recursos y aumentar la calidad. </a:t>
            </a:r>
            <a:endParaRPr sz="19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2. IMPLANTACIÓN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Implementamos los nuevos procesos y sus herramientas de forma que la organización pueda adaptarse rápidamente a los nuevos flujos.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3. SUPERVISIÓN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Nos encargamos de analizar los resultados tras la implantación con el objetivo de acompañar a la empresa en la transición digital y perfeccionar las mejoras.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8" name="Google Shape;198;p26"/>
          <p:cNvSpPr txBox="1"/>
          <p:nvPr/>
        </p:nvSpPr>
        <p:spPr>
          <a:xfrm>
            <a:off x="882375" y="3105175"/>
            <a:ext cx="5890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Para agilizar y automatizar procesos y ahorrar tiempo y costes para la empresa.</a:t>
            </a:r>
            <a:endParaRPr sz="20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pic>
        <p:nvPicPr>
          <p:cNvPr id="199" name="Google Shape;199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9575" y="9481550"/>
            <a:ext cx="2527701" cy="442475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26"/>
          <p:cNvSpPr txBox="1"/>
          <p:nvPr/>
        </p:nvSpPr>
        <p:spPr>
          <a:xfrm>
            <a:off x="1160800" y="9491688"/>
            <a:ext cx="30000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highlight>
                  <a:srgbClr val="FFFFFF"/>
                </a:highlight>
                <a:latin typeface="Poppins Medium"/>
                <a:ea typeface="Poppins Medium"/>
                <a:cs typeface="Poppins Medium"/>
                <a:sym typeface="Poppins Medium"/>
              </a:rPr>
              <a:t>960 25 25 05</a:t>
            </a:r>
            <a:endParaRPr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info@pymondo.es</a:t>
            </a:r>
            <a:endParaRPr sz="130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201" name="Google Shape;201;p26"/>
          <p:cNvCxnSpPr/>
          <p:nvPr/>
        </p:nvCxnSpPr>
        <p:spPr>
          <a:xfrm rot="10800000">
            <a:off x="962025" y="9564900"/>
            <a:ext cx="0" cy="468600"/>
          </a:xfrm>
          <a:prstGeom prst="straightConnector1">
            <a:avLst/>
          </a:prstGeom>
          <a:noFill/>
          <a:ln cap="flat" cmpd="sng" w="19050">
            <a:solidFill>
              <a:srgbClr val="15385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2" name="Google Shape;202;p26"/>
          <p:cNvSpPr txBox="1"/>
          <p:nvPr>
            <p:ph type="ctrTitle"/>
          </p:nvPr>
        </p:nvSpPr>
        <p:spPr>
          <a:xfrm>
            <a:off x="882375" y="7554600"/>
            <a:ext cx="70962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25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Ayudas de hasta </a:t>
            </a:r>
            <a:endParaRPr sz="250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6</a:t>
            </a:r>
            <a:r>
              <a:rPr lang="es" sz="6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.000€</a:t>
            </a:r>
            <a:endParaRPr sz="600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7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6EC1E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Facturación</a:t>
            </a:r>
            <a:endParaRPr sz="5000">
              <a:solidFill>
                <a:srgbClr val="6EC1E4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Electrónica</a:t>
            </a:r>
            <a:endParaRPr sz="500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208" name="Google Shape;208;p27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1538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sp>
        <p:nvSpPr>
          <p:cNvPr id="209" name="Google Shape;209;p27"/>
          <p:cNvSpPr txBox="1"/>
          <p:nvPr>
            <p:ph idx="1" type="subTitle"/>
          </p:nvPr>
        </p:nvSpPr>
        <p:spPr>
          <a:xfrm>
            <a:off x="882375" y="4114800"/>
            <a:ext cx="5890500" cy="371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1. DISEÑO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Diseñamos de forma personalizada el programa de facturación que necesitas incorporar para agilizar la gestión de facturas, los impuestos y la contabilidad.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2. IMPLANTACIÓN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Implementamos el programa en tu empresa asegurando que los usuarios puedan sacarle el máximo partido a la innovación.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3. SUPERVISIÓN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Nos encargamos de analizar los resultados tras la implantación para acompañar a la empresa en la digitalización de la facturación y proponer mejoras.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10" name="Google Shape;210;p27"/>
          <p:cNvSpPr txBox="1"/>
          <p:nvPr/>
        </p:nvSpPr>
        <p:spPr>
          <a:xfrm>
            <a:off x="882375" y="3105175"/>
            <a:ext cx="5890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Para mejorar la gestión administrativa y tener un control total de la contabilidad.</a:t>
            </a:r>
            <a:endParaRPr sz="20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pic>
        <p:nvPicPr>
          <p:cNvPr id="211" name="Google Shape;211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9575" y="9481550"/>
            <a:ext cx="2527701" cy="442475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27"/>
          <p:cNvSpPr txBox="1"/>
          <p:nvPr/>
        </p:nvSpPr>
        <p:spPr>
          <a:xfrm>
            <a:off x="1160800" y="9491688"/>
            <a:ext cx="30000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highlight>
                  <a:srgbClr val="FFFFFF"/>
                </a:highlight>
                <a:latin typeface="Poppins Medium"/>
                <a:ea typeface="Poppins Medium"/>
                <a:cs typeface="Poppins Medium"/>
                <a:sym typeface="Poppins Medium"/>
              </a:rPr>
              <a:t>960 25 25 05</a:t>
            </a:r>
            <a:endParaRPr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info@pymondo.es</a:t>
            </a:r>
            <a:endParaRPr sz="130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213" name="Google Shape;213;p27"/>
          <p:cNvCxnSpPr/>
          <p:nvPr/>
        </p:nvCxnSpPr>
        <p:spPr>
          <a:xfrm rot="10800000">
            <a:off x="962025" y="9564900"/>
            <a:ext cx="0" cy="468600"/>
          </a:xfrm>
          <a:prstGeom prst="straightConnector1">
            <a:avLst/>
          </a:prstGeom>
          <a:noFill/>
          <a:ln cap="flat" cmpd="sng" w="19050">
            <a:solidFill>
              <a:srgbClr val="15385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4" name="Google Shape;214;p27"/>
          <p:cNvSpPr txBox="1"/>
          <p:nvPr>
            <p:ph type="ctrTitle"/>
          </p:nvPr>
        </p:nvSpPr>
        <p:spPr>
          <a:xfrm>
            <a:off x="882375" y="7554600"/>
            <a:ext cx="70962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25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Ayudas de hasta </a:t>
            </a:r>
            <a:endParaRPr sz="250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1</a:t>
            </a:r>
            <a:r>
              <a:rPr lang="es" sz="6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.000€</a:t>
            </a:r>
            <a:endParaRPr sz="600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525" y="8274100"/>
            <a:ext cx="3503275" cy="61325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 txBox="1"/>
          <p:nvPr>
            <p:ph type="ctrTitle"/>
          </p:nvPr>
        </p:nvSpPr>
        <p:spPr>
          <a:xfrm>
            <a:off x="834250" y="3291500"/>
            <a:ext cx="5844600" cy="483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177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Pymondo</a:t>
            </a:r>
            <a:r>
              <a:rPr lang="es" sz="2177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 es una empresa especializada en la </a:t>
            </a:r>
            <a:r>
              <a:rPr b="1" lang="es" sz="2177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digitalización integral de negocios y marketing</a:t>
            </a:r>
            <a:r>
              <a:rPr lang="es" sz="2177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. </a:t>
            </a:r>
            <a:endParaRPr sz="2177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77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177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Implantamos y desarrollamos software y prestamos servicios digitales para autónomos, pymes y empresas.</a:t>
            </a:r>
            <a:endParaRPr sz="2177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77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77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250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9245738"/>
            <a:ext cx="7255200" cy="985498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1538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53856"/>
              </a:solidFill>
            </a:endParaRPr>
          </a:p>
        </p:txBody>
      </p:sp>
      <p:sp>
        <p:nvSpPr>
          <p:cNvPr id="67" name="Google Shape;67;p14"/>
          <p:cNvSpPr txBox="1"/>
          <p:nvPr>
            <p:ph type="ctrTitle"/>
          </p:nvPr>
        </p:nvSpPr>
        <p:spPr>
          <a:xfrm>
            <a:off x="834250" y="1480300"/>
            <a:ext cx="7044600" cy="146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990"/>
              <a:buNone/>
            </a:pPr>
            <a:r>
              <a:rPr lang="es" sz="4480">
                <a:solidFill>
                  <a:srgbClr val="6EC1E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Qué es </a:t>
            </a:r>
            <a:endParaRPr sz="4480">
              <a:solidFill>
                <a:srgbClr val="6EC1E4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990"/>
              <a:buNone/>
            </a:pPr>
            <a:r>
              <a:rPr lang="es" sz="448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Pymondo</a:t>
            </a:r>
            <a:endParaRPr sz="448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448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525" y="8274100"/>
            <a:ext cx="3503275" cy="6132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>
            <p:ph type="ctrTitle"/>
          </p:nvPr>
        </p:nvSpPr>
        <p:spPr>
          <a:xfrm>
            <a:off x="838650" y="4049625"/>
            <a:ext cx="5853300" cy="386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Estamos acreditados como expertos en tecnología y digitalización. Somos </a:t>
            </a:r>
            <a:r>
              <a:rPr b="1" lang="e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proveedores oficiales del Kit Digital</a:t>
            </a:r>
            <a:r>
              <a:rPr lang="es" sz="2400">
                <a:solidFill>
                  <a:srgbClr val="000000"/>
                </a:solidFill>
                <a:latin typeface="Poppins"/>
                <a:ea typeface="Poppins"/>
                <a:cs typeface="Poppins"/>
                <a:sym typeface="Poppins"/>
              </a:rPr>
              <a:t>.</a:t>
            </a:r>
            <a:endParaRPr sz="240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latin typeface="Poppins"/>
                <a:ea typeface="Poppins"/>
                <a:cs typeface="Poppins"/>
                <a:sym typeface="Poppins"/>
              </a:rPr>
              <a:t>Consigue hasta </a:t>
            </a:r>
            <a:r>
              <a:rPr b="1" lang="es" sz="2400">
                <a:latin typeface="Poppins"/>
                <a:ea typeface="Poppins"/>
                <a:cs typeface="Poppins"/>
                <a:sym typeface="Poppins"/>
              </a:rPr>
              <a:t>12.000 euros</a:t>
            </a:r>
            <a:r>
              <a:rPr lang="es" sz="2400">
                <a:latin typeface="Poppins"/>
                <a:ea typeface="Poppins"/>
                <a:cs typeface="Poppins"/>
                <a:sym typeface="Poppins"/>
              </a:rPr>
              <a:t> para transformar tu negocio y avanzar hacia la digitalización. </a:t>
            </a:r>
            <a:endParaRPr sz="24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s" sz="2400">
                <a:latin typeface="Poppins"/>
                <a:ea typeface="Poppins"/>
                <a:cs typeface="Poppins"/>
                <a:sym typeface="Poppins"/>
              </a:rPr>
              <a:t>Te asesoramos en todo el proceso.</a:t>
            </a:r>
            <a:endParaRPr sz="240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t/>
            </a:r>
            <a:endParaRPr b="1" sz="2500">
              <a:solidFill>
                <a:srgbClr val="000000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9245738"/>
            <a:ext cx="7255200" cy="985498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1538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53856"/>
              </a:solidFill>
            </a:endParaRPr>
          </a:p>
        </p:txBody>
      </p:sp>
      <p:sp>
        <p:nvSpPr>
          <p:cNvPr id="76" name="Google Shape;76;p15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990"/>
              <a:buNone/>
            </a:pPr>
            <a:r>
              <a:rPr lang="es" sz="4480">
                <a:solidFill>
                  <a:srgbClr val="6EC1E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Somos </a:t>
            </a:r>
            <a:r>
              <a:rPr lang="es" sz="4480">
                <a:solidFill>
                  <a:srgbClr val="6EC1E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Agente</a:t>
            </a:r>
            <a:endParaRPr sz="4480">
              <a:solidFill>
                <a:srgbClr val="6EC1E4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990"/>
              <a:buNone/>
            </a:pPr>
            <a:r>
              <a:rPr lang="es" sz="448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Digitalizador Oficial</a:t>
            </a:r>
            <a:endParaRPr sz="448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SzPts val="990"/>
              <a:buNone/>
            </a:pPr>
            <a:r>
              <a:rPr lang="es" sz="448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del Kit Digital</a:t>
            </a:r>
            <a:endParaRPr sz="448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6EC1E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Qué es el</a:t>
            </a:r>
            <a:r>
              <a:rPr lang="es" sz="5000">
                <a:latin typeface="Poppins SemiBold"/>
                <a:ea typeface="Poppins SemiBold"/>
                <a:cs typeface="Poppins SemiBold"/>
                <a:sym typeface="Poppins SemiBold"/>
              </a:rPr>
              <a:t> </a:t>
            </a:r>
            <a:endParaRPr sz="5000"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Kit Digital </a:t>
            </a:r>
            <a:endParaRPr sz="5000">
              <a:solidFill>
                <a:srgbClr val="153856"/>
              </a:solidFill>
            </a:endParaRPr>
          </a:p>
        </p:txBody>
      </p:sp>
      <p:sp>
        <p:nvSpPr>
          <p:cNvPr id="82" name="Google Shape;82;p16"/>
          <p:cNvSpPr txBox="1"/>
          <p:nvPr>
            <p:ph idx="1" type="subTitle"/>
          </p:nvPr>
        </p:nvSpPr>
        <p:spPr>
          <a:xfrm>
            <a:off x="882375" y="3532125"/>
            <a:ext cx="5890500" cy="49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El </a:t>
            </a:r>
            <a:r>
              <a:rPr b="1"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Kit Digital</a:t>
            </a: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es un programa público financiado por los fondos </a:t>
            </a:r>
            <a:r>
              <a:rPr b="1"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Next Generation de la Unión Europea</a:t>
            </a: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Las pymes pueden solicitar estas ayudas y obtener hasta </a:t>
            </a:r>
            <a:r>
              <a:rPr b="1"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12.000€</a:t>
            </a: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para invertir en el </a:t>
            </a:r>
            <a:r>
              <a:rPr b="1"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desarrollo digital del negocio</a:t>
            </a: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y en la mejora de sus procesos.</a:t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Esto incluye una amplia variedad de acciones, como la la creación y optimización de </a:t>
            </a:r>
            <a:r>
              <a:rPr b="1"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páginas web</a:t>
            </a: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, desarrollo de </a:t>
            </a:r>
            <a:r>
              <a:rPr b="1"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tiendas online</a:t>
            </a: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, gestión y optimización de </a:t>
            </a:r>
            <a:r>
              <a:rPr b="1"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redes sociales</a:t>
            </a: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, implementación de </a:t>
            </a:r>
            <a:r>
              <a:rPr b="1"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oficinas virtuales</a:t>
            </a: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o implantación de sistemas de </a:t>
            </a:r>
            <a:r>
              <a:rPr b="1"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gestión de clientes</a:t>
            </a: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</a:t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2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Es tu oportunidad.</a:t>
            </a:r>
            <a:endParaRPr b="1" sz="2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Digitaliza tu empresa y lleva </a:t>
            </a:r>
            <a:endParaRPr sz="2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20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tu negocio a la excelencia.</a:t>
            </a:r>
            <a:endParaRPr sz="20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3" name="Google Shape;83;p16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1538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53856"/>
              </a:solidFill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1160800" y="9491688"/>
            <a:ext cx="30000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highlight>
                  <a:srgbClr val="FFFFFF"/>
                </a:highlight>
                <a:latin typeface="Poppins Medium"/>
                <a:ea typeface="Poppins Medium"/>
                <a:cs typeface="Poppins Medium"/>
                <a:sym typeface="Poppins Medium"/>
              </a:rPr>
              <a:t>960 25 25 05</a:t>
            </a:r>
            <a:endParaRPr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info@pymondo.es</a:t>
            </a:r>
            <a:endParaRPr sz="130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85" name="Google Shape;85;p16"/>
          <p:cNvCxnSpPr/>
          <p:nvPr/>
        </p:nvCxnSpPr>
        <p:spPr>
          <a:xfrm rot="10800000">
            <a:off x="962025" y="9564900"/>
            <a:ext cx="0" cy="468600"/>
          </a:xfrm>
          <a:prstGeom prst="straightConnector1">
            <a:avLst/>
          </a:prstGeom>
          <a:noFill/>
          <a:ln cap="flat" cmpd="sng" w="19050">
            <a:solidFill>
              <a:srgbClr val="153856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86" name="Google Shape;8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9575" y="9481550"/>
            <a:ext cx="2527701" cy="44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6EC1E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Beneficios del</a:t>
            </a:r>
            <a:r>
              <a:rPr lang="es" sz="5000">
                <a:solidFill>
                  <a:srgbClr val="6EC1E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 </a:t>
            </a:r>
            <a:endParaRPr sz="5000">
              <a:solidFill>
                <a:srgbClr val="6EC1E4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Kit Digital</a:t>
            </a:r>
            <a:r>
              <a:rPr lang="es" sz="5000">
                <a:solidFill>
                  <a:srgbClr val="FF0103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 </a:t>
            </a:r>
            <a:endParaRPr sz="5000">
              <a:solidFill>
                <a:srgbClr val="FF0103"/>
              </a:solidFill>
            </a:endParaRPr>
          </a:p>
        </p:txBody>
      </p:sp>
      <p:sp>
        <p:nvSpPr>
          <p:cNvPr id="92" name="Google Shape;92;p17"/>
          <p:cNvSpPr txBox="1"/>
          <p:nvPr>
            <p:ph idx="1" type="subTitle"/>
          </p:nvPr>
        </p:nvSpPr>
        <p:spPr>
          <a:xfrm>
            <a:off x="882375" y="3408300"/>
            <a:ext cx="5890500" cy="495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Gracias a la implantación de soluciones digitales a coste cero, tu pequeña o mediana empresa logrará:</a:t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-Tener mayor visibilidad online</a:t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-Acceder a nuevos mercados</a:t>
            </a:r>
            <a:endParaRPr sz="16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-Conseguir más clientes</a:t>
            </a:r>
            <a:endParaRPr sz="16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-Aumentar la rentabilidad del negocio</a:t>
            </a:r>
            <a:endParaRPr sz="16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-Automatizar procesos y tareas</a:t>
            </a:r>
            <a:endParaRPr sz="16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-Incrementar la productividad</a:t>
            </a:r>
            <a:endParaRPr sz="16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-Mejorar la experiencia de cliente</a:t>
            </a:r>
            <a:endParaRPr sz="16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-Mejorar la imagen de la marca</a:t>
            </a:r>
            <a:endParaRPr sz="16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-Fidelizar a los clientes</a:t>
            </a:r>
            <a:endParaRPr sz="16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6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-Tomar decisiones basadas en datos</a:t>
            </a:r>
            <a:endParaRPr sz="1600">
              <a:solidFill>
                <a:schemeClr val="dk1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sp>
        <p:nvSpPr>
          <p:cNvPr id="93" name="Google Shape;93;p17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1538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pic>
        <p:nvPicPr>
          <p:cNvPr id="94" name="Google Shape;9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9575" y="9481550"/>
            <a:ext cx="2527701" cy="442475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7"/>
          <p:cNvSpPr txBox="1"/>
          <p:nvPr/>
        </p:nvSpPr>
        <p:spPr>
          <a:xfrm>
            <a:off x="1160800" y="9491688"/>
            <a:ext cx="30000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highlight>
                  <a:srgbClr val="FFFFFF"/>
                </a:highlight>
                <a:latin typeface="Poppins Medium"/>
                <a:ea typeface="Poppins Medium"/>
                <a:cs typeface="Poppins Medium"/>
                <a:sym typeface="Poppins Medium"/>
              </a:rPr>
              <a:t>960 25 25 05</a:t>
            </a:r>
            <a:endParaRPr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info@pymondo.es</a:t>
            </a:r>
            <a:endParaRPr sz="130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96" name="Google Shape;96;p17"/>
          <p:cNvCxnSpPr/>
          <p:nvPr/>
        </p:nvCxnSpPr>
        <p:spPr>
          <a:xfrm rot="10800000">
            <a:off x="962025" y="9564900"/>
            <a:ext cx="0" cy="468600"/>
          </a:xfrm>
          <a:prstGeom prst="straightConnector1">
            <a:avLst/>
          </a:prstGeom>
          <a:noFill/>
          <a:ln cap="flat" cmpd="sng" w="19050">
            <a:solidFill>
              <a:srgbClr val="153856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6EC1E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Quién puede</a:t>
            </a:r>
            <a:endParaRPr sz="5000">
              <a:solidFill>
                <a:srgbClr val="6EC1E4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beneficiarse</a:t>
            </a:r>
            <a:endParaRPr sz="5000">
              <a:solidFill>
                <a:srgbClr val="153856"/>
              </a:solidFill>
            </a:endParaRPr>
          </a:p>
        </p:txBody>
      </p:sp>
      <p:sp>
        <p:nvSpPr>
          <p:cNvPr id="102" name="Google Shape;102;p18"/>
          <p:cNvSpPr txBox="1"/>
          <p:nvPr>
            <p:ph idx="1" type="subTitle"/>
          </p:nvPr>
        </p:nvSpPr>
        <p:spPr>
          <a:xfrm>
            <a:off x="882375" y="3189225"/>
            <a:ext cx="5890500" cy="598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Pueden ser beneficiarios del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bono digital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todos los autónomos o empresas con menos de 50 empleados.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En función del número de empleados, varía la cantidad máxima que se puede percibir en concepto de subvención: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b="1" lang="es" sz="1500" u="sng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Segmento 1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: Empresas </a:t>
            </a:r>
            <a:r>
              <a:rPr lang="es" sz="15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de 10 a 49 empleados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Podrán optar a un bono digital de hasta </a:t>
            </a:r>
            <a:r>
              <a:rPr lang="es" sz="15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12.000€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Es el segmento que se está tramitando actualmente.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b="1" lang="es" sz="1500" u="sng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Segmento 2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: Microempresas y autónomos que tengan </a:t>
            </a:r>
            <a:r>
              <a:rPr lang="es" sz="15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entre 3 y 9 empleados.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Podrán optar a un bono digital de hasta </a:t>
            </a:r>
            <a:r>
              <a:rPr lang="es" sz="15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6.000€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La convocatoria para este segmento se abre en breve.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b="1" lang="es" sz="1500" u="sng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Segmento 3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: Autónomos o empresas que tengan solamente </a:t>
            </a:r>
            <a:r>
              <a:rPr lang="es" sz="15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1 o 2 empleados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a su cargo. Su bono de digitalización podrá ser de máximo </a:t>
            </a:r>
            <a:r>
              <a:rPr lang="es" sz="15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2.000€. 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El plazo de presentación se abrirá próximamente.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3" name="Google Shape;103;p18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1538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pic>
        <p:nvPicPr>
          <p:cNvPr id="104" name="Google Shape;10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9575" y="9481550"/>
            <a:ext cx="2527701" cy="442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8"/>
          <p:cNvSpPr txBox="1"/>
          <p:nvPr/>
        </p:nvSpPr>
        <p:spPr>
          <a:xfrm>
            <a:off x="1160800" y="9491688"/>
            <a:ext cx="30000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highlight>
                  <a:srgbClr val="FFFFFF"/>
                </a:highlight>
                <a:latin typeface="Poppins Medium"/>
                <a:ea typeface="Poppins Medium"/>
                <a:cs typeface="Poppins Medium"/>
                <a:sym typeface="Poppins Medium"/>
              </a:rPr>
              <a:t>960 25 25 05</a:t>
            </a:r>
            <a:endParaRPr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info@pymondo.es</a:t>
            </a:r>
            <a:endParaRPr sz="130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106" name="Google Shape;106;p18"/>
          <p:cNvCxnSpPr/>
          <p:nvPr/>
        </p:nvCxnSpPr>
        <p:spPr>
          <a:xfrm rot="10800000">
            <a:off x="962025" y="9564900"/>
            <a:ext cx="0" cy="468600"/>
          </a:xfrm>
          <a:prstGeom prst="straightConnector1">
            <a:avLst/>
          </a:prstGeom>
          <a:noFill/>
          <a:ln cap="flat" cmpd="sng" w="19050">
            <a:solidFill>
              <a:srgbClr val="153856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9"/>
          <p:cNvSpPr txBox="1"/>
          <p:nvPr>
            <p:ph type="ctrTitle"/>
          </p:nvPr>
        </p:nvSpPr>
        <p:spPr>
          <a:xfrm>
            <a:off x="834250" y="5002650"/>
            <a:ext cx="7044600" cy="85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3500">
                <a:solidFill>
                  <a:srgbClr val="6EC1E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Soluciones</a:t>
            </a:r>
            <a:r>
              <a:rPr lang="es" sz="3500">
                <a:latin typeface="Poppins SemiBold"/>
                <a:ea typeface="Poppins SemiBold"/>
                <a:cs typeface="Poppins SemiBold"/>
                <a:sym typeface="Poppins SemiBold"/>
              </a:rPr>
              <a:t> </a:t>
            </a:r>
            <a:r>
              <a:rPr lang="es" sz="35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Digitales</a:t>
            </a:r>
            <a:endParaRPr sz="3500">
              <a:solidFill>
                <a:srgbClr val="153856"/>
              </a:solidFill>
            </a:endParaRPr>
          </a:p>
        </p:txBody>
      </p:sp>
      <p:sp>
        <p:nvSpPr>
          <p:cNvPr id="112" name="Google Shape;112;p19"/>
          <p:cNvSpPr txBox="1"/>
          <p:nvPr>
            <p:ph idx="1" type="subTitle"/>
          </p:nvPr>
        </p:nvSpPr>
        <p:spPr>
          <a:xfrm>
            <a:off x="882375" y="5570100"/>
            <a:ext cx="5890500" cy="37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Creación de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páginas web 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optimizadas para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SEO</a:t>
            </a:r>
            <a:endParaRPr b="1"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Desarrollo de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ecommerce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y 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tiendas online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endParaRPr b="1"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Gestión de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Redes Sociales</a:t>
            </a:r>
            <a:endParaRPr b="1"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Implantación de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CRM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para la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gestión de clientes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Herramientas de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analítica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y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business intelligence</a:t>
            </a:r>
            <a:endParaRPr b="1"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Creación y gestión de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oficinas virtuales</a:t>
            </a:r>
            <a:endParaRPr b="1"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Gestión de procesos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y automatización de tareas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-3238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Poppins"/>
              <a:buChar char="●"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Herramientas de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facturación electrónica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3" name="Google Shape;113;p19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1538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sp>
        <p:nvSpPr>
          <p:cNvPr id="114" name="Google Shape;114;p19"/>
          <p:cNvSpPr txBox="1"/>
          <p:nvPr>
            <p:ph type="ctrTitle"/>
          </p:nvPr>
        </p:nvSpPr>
        <p:spPr>
          <a:xfrm>
            <a:off x="834250" y="1480300"/>
            <a:ext cx="7044600" cy="155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6EC1E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Cómo usar </a:t>
            </a:r>
            <a:endParaRPr sz="5000">
              <a:solidFill>
                <a:srgbClr val="6EC1E4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el Bono Digital</a:t>
            </a:r>
            <a:endParaRPr sz="5000">
              <a:solidFill>
                <a:srgbClr val="153856"/>
              </a:solidFill>
            </a:endParaRPr>
          </a:p>
        </p:txBody>
      </p:sp>
      <p:sp>
        <p:nvSpPr>
          <p:cNvPr id="115" name="Google Shape;115;p19"/>
          <p:cNvSpPr txBox="1"/>
          <p:nvPr/>
        </p:nvSpPr>
        <p:spPr>
          <a:xfrm>
            <a:off x="882525" y="3257550"/>
            <a:ext cx="5890500" cy="12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En Pymondo te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guiamos en todo el proceso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para que consigas el bono digital. De esta manera podrás beneficiarte 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totalmente gratis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de nuestras soluciones y servicios digitales:</a:t>
            </a:r>
            <a:endParaRPr sz="1500"/>
          </a:p>
        </p:txBody>
      </p:sp>
      <p:pic>
        <p:nvPicPr>
          <p:cNvPr id="116" name="Google Shape;11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9575" y="9481550"/>
            <a:ext cx="2527701" cy="442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9"/>
          <p:cNvSpPr txBox="1"/>
          <p:nvPr/>
        </p:nvSpPr>
        <p:spPr>
          <a:xfrm>
            <a:off x="1160800" y="9491688"/>
            <a:ext cx="30000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highlight>
                  <a:srgbClr val="FFFFFF"/>
                </a:highlight>
                <a:latin typeface="Poppins Medium"/>
                <a:ea typeface="Poppins Medium"/>
                <a:cs typeface="Poppins Medium"/>
                <a:sym typeface="Poppins Medium"/>
              </a:rPr>
              <a:t>960 25 25 05</a:t>
            </a:r>
            <a:endParaRPr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info@pymondo.es</a:t>
            </a:r>
            <a:endParaRPr sz="130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118" name="Google Shape;118;p19"/>
          <p:cNvCxnSpPr/>
          <p:nvPr/>
        </p:nvCxnSpPr>
        <p:spPr>
          <a:xfrm rot="10800000">
            <a:off x="962025" y="9564900"/>
            <a:ext cx="0" cy="468600"/>
          </a:xfrm>
          <a:prstGeom prst="straightConnector1">
            <a:avLst/>
          </a:prstGeom>
          <a:noFill/>
          <a:ln cap="flat" cmpd="sng" w="19050">
            <a:solidFill>
              <a:srgbClr val="153856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0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6EC1E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Diseño Web</a:t>
            </a:r>
            <a:endParaRPr sz="5000">
              <a:solidFill>
                <a:srgbClr val="6EC1E4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-546100" lvl="0" marL="45720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rgbClr val="153856"/>
              </a:buClr>
              <a:buSzPts val="5000"/>
              <a:buChar char="+"/>
            </a:pPr>
            <a:r>
              <a:rPr lang="es" sz="5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SEO</a:t>
            </a:r>
            <a:endParaRPr sz="5000">
              <a:solidFill>
                <a:srgbClr val="153856"/>
              </a:solidFill>
            </a:endParaRPr>
          </a:p>
        </p:txBody>
      </p:sp>
      <p:sp>
        <p:nvSpPr>
          <p:cNvPr id="124" name="Google Shape;124;p20"/>
          <p:cNvSpPr txBox="1"/>
          <p:nvPr>
            <p:ph idx="1" type="subTitle"/>
          </p:nvPr>
        </p:nvSpPr>
        <p:spPr>
          <a:xfrm>
            <a:off x="882375" y="4171950"/>
            <a:ext cx="5890500" cy="381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1. USABILIDAD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Tus usuarios tendrán la mejor experiencia de navegación. 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Diseñamos tu web para que sea fácil de navegar, intuitiva, adaptable y rápida. 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2. MARCA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Tu marca tendrá una identidad y será fácilmente reconocible en tu web. 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Todos los elementos gráficos contribuirán a darle personalidad a tu web. 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3. POSICIONAMIENTO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T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u web aparecerá en los primeros resultados de Google cuando los usuarios busquen aquello que ofreces.</a:t>
            </a: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 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Obtendrás mayor visibilidad.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5" name="Google Shape;125;p20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1538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6EC1E4"/>
              </a:solidFill>
            </a:endParaRPr>
          </a:p>
        </p:txBody>
      </p:sp>
      <p:sp>
        <p:nvSpPr>
          <p:cNvPr id="126" name="Google Shape;126;p20"/>
          <p:cNvSpPr txBox="1"/>
          <p:nvPr/>
        </p:nvSpPr>
        <p:spPr>
          <a:xfrm>
            <a:off x="882375" y="3105175"/>
            <a:ext cx="5890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Para aumentar tu visibilidad online y aparecer el primero en Google.</a:t>
            </a:r>
            <a:endParaRPr sz="20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pic>
        <p:nvPicPr>
          <p:cNvPr id="127" name="Google Shape;12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9575" y="9481550"/>
            <a:ext cx="2527701" cy="442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0"/>
          <p:cNvSpPr txBox="1"/>
          <p:nvPr/>
        </p:nvSpPr>
        <p:spPr>
          <a:xfrm>
            <a:off x="1160800" y="9491688"/>
            <a:ext cx="30000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highlight>
                  <a:srgbClr val="FFFFFF"/>
                </a:highlight>
                <a:latin typeface="Poppins Medium"/>
                <a:ea typeface="Poppins Medium"/>
                <a:cs typeface="Poppins Medium"/>
                <a:sym typeface="Poppins Medium"/>
              </a:rPr>
              <a:t>960 25 25 05</a:t>
            </a:r>
            <a:endParaRPr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info@pymondo.es</a:t>
            </a:r>
            <a:endParaRPr sz="130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129" name="Google Shape;129;p20"/>
          <p:cNvCxnSpPr/>
          <p:nvPr/>
        </p:nvCxnSpPr>
        <p:spPr>
          <a:xfrm rot="10800000">
            <a:off x="962025" y="9564900"/>
            <a:ext cx="0" cy="468600"/>
          </a:xfrm>
          <a:prstGeom prst="straightConnector1">
            <a:avLst/>
          </a:prstGeom>
          <a:noFill/>
          <a:ln cap="flat" cmpd="sng" w="19050">
            <a:solidFill>
              <a:srgbClr val="15385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0" name="Google Shape;130;p20"/>
          <p:cNvSpPr txBox="1"/>
          <p:nvPr>
            <p:ph type="ctrTitle"/>
          </p:nvPr>
        </p:nvSpPr>
        <p:spPr>
          <a:xfrm>
            <a:off x="882375" y="7554600"/>
            <a:ext cx="70962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25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Ayudas de hasta </a:t>
            </a:r>
            <a:endParaRPr sz="250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2.000€</a:t>
            </a:r>
            <a:endParaRPr sz="600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type="ctrTitle"/>
          </p:nvPr>
        </p:nvSpPr>
        <p:spPr>
          <a:xfrm>
            <a:off x="834250" y="1480301"/>
            <a:ext cx="70446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5000">
                <a:solidFill>
                  <a:srgbClr val="6EC1E4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Tienda Online</a:t>
            </a:r>
            <a:endParaRPr sz="5000">
              <a:solidFill>
                <a:srgbClr val="6EC1E4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-546100" lvl="0" marL="45720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Clr>
                <a:srgbClr val="153856"/>
              </a:buClr>
              <a:buSzPts val="5000"/>
              <a:buChar char="+"/>
            </a:pPr>
            <a:r>
              <a:rPr lang="es" sz="5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SEO</a:t>
            </a:r>
            <a:endParaRPr sz="5000">
              <a:solidFill>
                <a:srgbClr val="153856"/>
              </a:solidFill>
            </a:endParaRPr>
          </a:p>
        </p:txBody>
      </p:sp>
      <p:sp>
        <p:nvSpPr>
          <p:cNvPr id="136" name="Google Shape;136;p21"/>
          <p:cNvSpPr/>
          <p:nvPr/>
        </p:nvSpPr>
        <p:spPr>
          <a:xfrm>
            <a:off x="962025" y="800100"/>
            <a:ext cx="2047800" cy="333300"/>
          </a:xfrm>
          <a:prstGeom prst="rect">
            <a:avLst/>
          </a:prstGeom>
          <a:solidFill>
            <a:srgbClr val="15385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BF1421"/>
              </a:solidFill>
            </a:endParaRPr>
          </a:p>
        </p:txBody>
      </p:sp>
      <p:sp>
        <p:nvSpPr>
          <p:cNvPr id="137" name="Google Shape;137;p21"/>
          <p:cNvSpPr txBox="1"/>
          <p:nvPr>
            <p:ph idx="1" type="subTitle"/>
          </p:nvPr>
        </p:nvSpPr>
        <p:spPr>
          <a:xfrm>
            <a:off x="882375" y="4105275"/>
            <a:ext cx="5890500" cy="380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1. EXPERIENCIA DE USUARIO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Diseñamos tu tienda online para que el usuario tenga una experiencia de compra única y pueda adquirir tus productos de forma sencilla.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2. MARCA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T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u marca tendrá una identidad y será fácilmente reconocible en tu tienda online. Todos los elementos gráficos contribuirán a darle personalidad a tu ecommerce.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3. POSICIONAMIENTO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. </a:t>
            </a:r>
            <a:r>
              <a:rPr lang="es" sz="15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rPr>
              <a:t>Tu web aparecerá en los primeros resultados de Google cuando los usuarios busquen tus productos y/o servicios. Venderás más.</a:t>
            </a:r>
            <a:endParaRPr sz="15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8" name="Google Shape;138;p21"/>
          <p:cNvSpPr txBox="1"/>
          <p:nvPr/>
        </p:nvSpPr>
        <p:spPr>
          <a:xfrm>
            <a:off x="882375" y="3105175"/>
            <a:ext cx="5890500" cy="84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00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Para aumentar la visibilidad de tus productos o servicios y vender más.</a:t>
            </a:r>
            <a:endParaRPr sz="2000"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  <p:pic>
        <p:nvPicPr>
          <p:cNvPr id="139" name="Google Shape;13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9575" y="9481550"/>
            <a:ext cx="2527701" cy="44247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1"/>
          <p:cNvSpPr txBox="1"/>
          <p:nvPr/>
        </p:nvSpPr>
        <p:spPr>
          <a:xfrm>
            <a:off x="1160800" y="9491688"/>
            <a:ext cx="3000000" cy="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highlight>
                  <a:srgbClr val="FFFFFF"/>
                </a:highlight>
                <a:latin typeface="Poppins Medium"/>
                <a:ea typeface="Poppins Medium"/>
                <a:cs typeface="Poppins Medium"/>
                <a:sym typeface="Poppins Medium"/>
              </a:rPr>
              <a:t>960 25 25 05</a:t>
            </a:r>
            <a:endParaRPr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1300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rPr>
              <a:t>info@pymondo.es</a:t>
            </a:r>
            <a:endParaRPr sz="1300">
              <a:solidFill>
                <a:schemeClr val="dk1"/>
              </a:solidFill>
              <a:latin typeface="Poppins Medium"/>
              <a:ea typeface="Poppins Medium"/>
              <a:cs typeface="Poppins Medium"/>
              <a:sym typeface="Poppins Medium"/>
            </a:endParaRPr>
          </a:p>
        </p:txBody>
      </p:sp>
      <p:cxnSp>
        <p:nvCxnSpPr>
          <p:cNvPr id="141" name="Google Shape;141;p21"/>
          <p:cNvCxnSpPr/>
          <p:nvPr/>
        </p:nvCxnSpPr>
        <p:spPr>
          <a:xfrm rot="10800000">
            <a:off x="962025" y="9564900"/>
            <a:ext cx="0" cy="468600"/>
          </a:xfrm>
          <a:prstGeom prst="straightConnector1">
            <a:avLst/>
          </a:prstGeom>
          <a:noFill/>
          <a:ln cap="flat" cmpd="sng" w="19050">
            <a:solidFill>
              <a:srgbClr val="153856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2" name="Google Shape;142;p21"/>
          <p:cNvSpPr txBox="1"/>
          <p:nvPr>
            <p:ph type="ctrTitle"/>
          </p:nvPr>
        </p:nvSpPr>
        <p:spPr>
          <a:xfrm>
            <a:off x="882375" y="7707000"/>
            <a:ext cx="7096200" cy="201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25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Ayudas de hasta </a:t>
            </a:r>
            <a:endParaRPr sz="250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  <a:p>
            <a:pPr indent="0" lvl="0" marL="0" rtl="0" algn="l">
              <a:lnSpc>
                <a:spcPct val="7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153856"/>
                </a:solidFill>
                <a:latin typeface="Poppins SemiBold"/>
                <a:ea typeface="Poppins SemiBold"/>
                <a:cs typeface="Poppins SemiBold"/>
                <a:sym typeface="Poppins SemiBold"/>
              </a:rPr>
              <a:t>2.000€</a:t>
            </a:r>
            <a:endParaRPr sz="6000">
              <a:solidFill>
                <a:srgbClr val="153856"/>
              </a:solidFill>
              <a:latin typeface="Poppins SemiBold"/>
              <a:ea typeface="Poppins SemiBold"/>
              <a:cs typeface="Poppins SemiBold"/>
              <a:sym typeface="Poppins Semi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